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1"/>
  </p:notesMasterIdLst>
  <p:sldIdLst>
    <p:sldId id="257" r:id="rId2"/>
    <p:sldId id="296" r:id="rId3"/>
    <p:sldId id="258" r:id="rId4"/>
    <p:sldId id="304" r:id="rId5"/>
    <p:sldId id="259" r:id="rId6"/>
    <p:sldId id="260" r:id="rId7"/>
    <p:sldId id="261" r:id="rId8"/>
    <p:sldId id="262" r:id="rId9"/>
    <p:sldId id="263" r:id="rId10"/>
    <p:sldId id="302" r:id="rId11"/>
    <p:sldId id="303" r:id="rId12"/>
    <p:sldId id="267" r:id="rId13"/>
    <p:sldId id="268" r:id="rId14"/>
    <p:sldId id="269" r:id="rId15"/>
    <p:sldId id="270" r:id="rId16"/>
    <p:sldId id="291" r:id="rId17"/>
    <p:sldId id="271" r:id="rId18"/>
    <p:sldId id="272" r:id="rId19"/>
    <p:sldId id="273" r:id="rId20"/>
    <p:sldId id="274" r:id="rId21"/>
    <p:sldId id="275" r:id="rId22"/>
    <p:sldId id="290" r:id="rId23"/>
    <p:sldId id="276" r:id="rId24"/>
    <p:sldId id="285" r:id="rId25"/>
    <p:sldId id="277" r:id="rId26"/>
    <p:sldId id="278" r:id="rId27"/>
    <p:sldId id="279" r:id="rId28"/>
    <p:sldId id="280" r:id="rId29"/>
    <p:sldId id="281" r:id="rId30"/>
    <p:sldId id="282" r:id="rId31"/>
    <p:sldId id="299" r:id="rId32"/>
    <p:sldId id="286" r:id="rId33"/>
    <p:sldId id="288" r:id="rId34"/>
    <p:sldId id="287" r:id="rId35"/>
    <p:sldId id="301" r:id="rId36"/>
    <p:sldId id="289" r:id="rId37"/>
    <p:sldId id="294" r:id="rId38"/>
    <p:sldId id="297" r:id="rId39"/>
    <p:sldId id="300" r:id="rId40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057" autoAdjust="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C949A00-F839-47D3-8AB1-860CE8ADFC1B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51A8DC8-C4A5-4AB8-8A78-94505968EE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815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201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058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320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33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779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030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131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121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482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916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604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88141-57BD-4240-BB9F-0C7738488B42}" type="datetimeFigureOut">
              <a:rPr lang="he-IL" smtClean="0"/>
              <a:t>י"ד/אלול/תש"ף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DF11F-A2DD-43DD-B2F1-97F9C14042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860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l/url?sa=i&amp;rct=j&amp;q=&amp;esrc=s&amp;source=images&amp;cd=&amp;cad=rja&amp;uact=8&amp;ved=0ahUKEwiFv-3k4NrSAhXGAxoKHbNYCb8QjRwIBw&amp;url=https://www.architonic.com/de/product/walter-knoll-seating-stones/1188220&amp;psig=AFQjCNFlIO8zMH6otQv4dRyKCN4HudirDA&amp;ust=1489744470534018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" y="5767258"/>
            <a:ext cx="2121215" cy="1060608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67648" y="2629275"/>
            <a:ext cx="8203504" cy="996705"/>
          </a:xfrm>
        </p:spPr>
        <p:txBody>
          <a:bodyPr>
            <a:normAutofit fontScale="90000"/>
          </a:bodyPr>
          <a:lstStyle/>
          <a:p>
            <a:pPr algn="ctr"/>
            <a:br>
              <a:rPr lang="he-IL">
                <a:solidFill>
                  <a:srgbClr val="002060"/>
                </a:solidFill>
              </a:rPr>
            </a:br>
            <a:r>
              <a:rPr lang="he-IL">
                <a:solidFill>
                  <a:srgbClr val="002060"/>
                </a:solidFill>
              </a:rPr>
              <a:t> </a:t>
            </a:r>
            <a:r>
              <a:rPr lang="he-IL">
                <a:solidFill>
                  <a:srgbClr val="002060"/>
                </a:solidFill>
                <a:cs typeface="+mn-cs"/>
              </a:rPr>
              <a:t>בית גבריאל</a:t>
            </a:r>
            <a:br>
              <a:rPr lang="he-IL">
                <a:solidFill>
                  <a:srgbClr val="002060"/>
                </a:solidFill>
                <a:cs typeface="+mn-cs"/>
              </a:rPr>
            </a:br>
            <a:br>
              <a:rPr lang="he-IL">
                <a:solidFill>
                  <a:srgbClr val="002060"/>
                </a:solidFill>
                <a:cs typeface="+mn-cs"/>
              </a:rPr>
            </a:br>
            <a:endParaRPr lang="he-IL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296269" y="298931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2400" dirty="0">
                <a:solidFill>
                  <a:srgbClr val="002060"/>
                </a:solidFill>
              </a:rPr>
              <a:t>תוספת אולמות קולנוע, מזנון וקופות</a:t>
            </a:r>
            <a:br>
              <a:rPr lang="he-IL" sz="2400" dirty="0">
                <a:solidFill>
                  <a:srgbClr val="002060"/>
                </a:solidFill>
              </a:rPr>
            </a:br>
            <a:r>
              <a:rPr lang="he-IL" sz="2400" dirty="0">
                <a:solidFill>
                  <a:srgbClr val="002060"/>
                </a:solidFill>
              </a:rPr>
              <a:t>הצגת עיצוב אזורי השיפוץ </a:t>
            </a:r>
          </a:p>
        </p:txBody>
      </p:sp>
      <p:sp>
        <p:nvSpPr>
          <p:cNvPr id="9" name="מלבן 8"/>
          <p:cNvSpPr/>
          <p:nvPr/>
        </p:nvSpPr>
        <p:spPr>
          <a:xfrm>
            <a:off x="1" y="0"/>
            <a:ext cx="9144000" cy="5767258"/>
          </a:xfrm>
          <a:prstGeom prst="rect">
            <a:avLst/>
          </a:prstGeom>
          <a:blipFill dpi="0" rotWithShape="1">
            <a:blip r:embed="rId3">
              <a:alphaModFix amt="21000"/>
            </a:blip>
            <a:srcRect/>
            <a:stretch>
              <a:fillRect l="-12212" r="-16149" b="-10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7357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9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תכנית לובי כניסה</a:t>
            </a:r>
          </a:p>
        </p:txBody>
      </p:sp>
      <p:grpSp>
        <p:nvGrpSpPr>
          <p:cNvPr id="4" name="קבוצה 3"/>
          <p:cNvGrpSpPr/>
          <p:nvPr/>
        </p:nvGrpSpPr>
        <p:grpSpPr>
          <a:xfrm>
            <a:off x="-396552" y="-891480"/>
            <a:ext cx="7907337" cy="5602287"/>
            <a:chOff x="808038" y="1052513"/>
            <a:chExt cx="7907337" cy="5602287"/>
          </a:xfrm>
        </p:grpSpPr>
        <p:pic>
          <p:nvPicPr>
            <p:cNvPr id="1024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1052513"/>
              <a:ext cx="7907337" cy="560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מלבן 1"/>
            <p:cNvSpPr/>
            <p:nvPr/>
          </p:nvSpPr>
          <p:spPr>
            <a:xfrm>
              <a:off x="3690938" y="4524375"/>
              <a:ext cx="1538287" cy="1496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" name="מלבן 2"/>
            <p:cNvSpPr/>
            <p:nvPr/>
          </p:nvSpPr>
          <p:spPr>
            <a:xfrm rot="19790772">
              <a:off x="4883608" y="4728267"/>
              <a:ext cx="432048" cy="547687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51446765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9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תכנית לובי כניסה</a:t>
            </a:r>
          </a:p>
        </p:txBody>
      </p:sp>
      <p:grpSp>
        <p:nvGrpSpPr>
          <p:cNvPr id="3" name="קבוצה 2"/>
          <p:cNvGrpSpPr/>
          <p:nvPr/>
        </p:nvGrpSpPr>
        <p:grpSpPr>
          <a:xfrm>
            <a:off x="808038" y="1052513"/>
            <a:ext cx="7907337" cy="5602287"/>
            <a:chOff x="808038" y="1052513"/>
            <a:chExt cx="7907337" cy="5602287"/>
          </a:xfrm>
        </p:grpSpPr>
        <p:pic>
          <p:nvPicPr>
            <p:cNvPr id="1024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8" y="1052513"/>
              <a:ext cx="7907337" cy="560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מלבן 1"/>
            <p:cNvSpPr/>
            <p:nvPr/>
          </p:nvSpPr>
          <p:spPr>
            <a:xfrm>
              <a:off x="3681413" y="2636912"/>
              <a:ext cx="847725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6" name="מלבן 5"/>
            <p:cNvSpPr/>
            <p:nvPr/>
          </p:nvSpPr>
          <p:spPr>
            <a:xfrm rot="3585680">
              <a:off x="4495266" y="2957293"/>
              <a:ext cx="56221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7" name="מלבן 6"/>
            <p:cNvSpPr/>
            <p:nvPr/>
          </p:nvSpPr>
          <p:spPr>
            <a:xfrm rot="3585680">
              <a:off x="4848891" y="3572972"/>
              <a:ext cx="578899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8" name="מלבן 7"/>
            <p:cNvSpPr/>
            <p:nvPr/>
          </p:nvSpPr>
          <p:spPr>
            <a:xfrm rot="3585680">
              <a:off x="5183459" y="4236346"/>
              <a:ext cx="586223" cy="169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28772970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770112" cy="4933188"/>
          </a:xfrm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חלל כניסה מצב קיים</a:t>
            </a:r>
          </a:p>
        </p:txBody>
      </p:sp>
    </p:spTree>
    <p:extLst>
      <p:ext uri="{BB962C8B-B14F-4D97-AF65-F5344CB8AC3E}">
        <p14:creationId xmlns:p14="http://schemas.microsoft.com/office/powerpoint/2010/main" val="299726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" y="1351948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תכנית לובי כניסה מורחב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705672" y="5661248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אל החלל המורחב מהכניסה</a:t>
            </a:r>
          </a:p>
        </p:txBody>
      </p:sp>
    </p:spTree>
    <p:extLst>
      <p:ext uri="{BB962C8B-B14F-4D97-AF65-F5344CB8AC3E}">
        <p14:creationId xmlns:p14="http://schemas.microsoft.com/office/powerpoint/2010/main" val="286626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תכנית לובי כניסה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705672" y="5661248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מתוך החלל המורחב</a:t>
            </a:r>
          </a:p>
        </p:txBody>
      </p:sp>
    </p:spTree>
    <p:extLst>
      <p:ext uri="{BB962C8B-B14F-4D97-AF65-F5344CB8AC3E}">
        <p14:creationId xmlns:p14="http://schemas.microsoft.com/office/powerpoint/2010/main" val="3524078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/>
          <p:cNvGrpSpPr/>
          <p:nvPr/>
        </p:nvGrpSpPr>
        <p:grpSpPr>
          <a:xfrm>
            <a:off x="1808890" y="396187"/>
            <a:ext cx="5054739" cy="5966874"/>
            <a:chOff x="2782451" y="1149897"/>
            <a:chExt cx="3761223" cy="4863528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9" t="160" r="36275" b="55528"/>
            <a:stretch/>
          </p:blipFill>
          <p:spPr bwMode="auto">
            <a:xfrm rot="5400000">
              <a:off x="2231300" y="1701049"/>
              <a:ext cx="4863526" cy="3761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מלבן 1"/>
            <p:cNvSpPr/>
            <p:nvPr/>
          </p:nvSpPr>
          <p:spPr>
            <a:xfrm>
              <a:off x="4124325" y="3152775"/>
              <a:ext cx="2419349" cy="1212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 rot="19839464">
              <a:off x="2893681" y="3840596"/>
              <a:ext cx="828208" cy="385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3419871" y="1149897"/>
              <a:ext cx="2808313" cy="423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 rot="19637311">
              <a:off x="3979433" y="4609365"/>
              <a:ext cx="576065" cy="296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 rot="17569621">
              <a:off x="3166252" y="4683884"/>
              <a:ext cx="576065" cy="296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2782451" y="5589241"/>
              <a:ext cx="423489" cy="424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6047117" y="5445225"/>
              <a:ext cx="325083" cy="56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6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תכנית הקופות</a:t>
            </a:r>
          </a:p>
        </p:txBody>
      </p:sp>
    </p:spTree>
    <p:extLst>
      <p:ext uri="{BB962C8B-B14F-4D97-AF65-F5344CB8AC3E}">
        <p14:creationId xmlns:p14="http://schemas.microsoft.com/office/powerpoint/2010/main" val="3578246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8938768" cy="5028057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חלל הקופות העתידיות – מצב קיים</a:t>
            </a:r>
          </a:p>
        </p:txBody>
      </p:sp>
    </p:spTree>
    <p:extLst>
      <p:ext uri="{BB962C8B-B14F-4D97-AF65-F5344CB8AC3E}">
        <p14:creationId xmlns:p14="http://schemas.microsoft.com/office/powerpoint/2010/main" val="528967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הקופות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777680" y="5661248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לכיוון חלל המסעדה</a:t>
            </a:r>
          </a:p>
        </p:txBody>
      </p:sp>
    </p:spTree>
    <p:extLst>
      <p:ext uri="{BB962C8B-B14F-4D97-AF65-F5344CB8AC3E}">
        <p14:creationId xmlns:p14="http://schemas.microsoft.com/office/powerpoint/2010/main" val="1493813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" y="1279940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הקופות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777680" y="5661248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קדמי</a:t>
            </a:r>
          </a:p>
        </p:txBody>
      </p:sp>
    </p:spTree>
    <p:extLst>
      <p:ext uri="{BB962C8B-B14F-4D97-AF65-F5344CB8AC3E}">
        <p14:creationId xmlns:p14="http://schemas.microsoft.com/office/powerpoint/2010/main" val="823974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" y="1279940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הקופות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777680" y="5661248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לכיוון הקיר החיצוני</a:t>
            </a:r>
          </a:p>
        </p:txBody>
      </p:sp>
    </p:spTree>
    <p:extLst>
      <p:ext uri="{BB962C8B-B14F-4D97-AF65-F5344CB8AC3E}">
        <p14:creationId xmlns:p14="http://schemas.microsoft.com/office/powerpoint/2010/main" val="717761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קבוצה 24"/>
          <p:cNvGrpSpPr/>
          <p:nvPr/>
        </p:nvGrpSpPr>
        <p:grpSpPr>
          <a:xfrm>
            <a:off x="142875" y="332656"/>
            <a:ext cx="8855990" cy="3558297"/>
            <a:chOff x="142875" y="332656"/>
            <a:chExt cx="8855990" cy="3558297"/>
          </a:xfrm>
        </p:grpSpPr>
        <p:pic>
          <p:nvPicPr>
            <p:cNvPr id="4" name="Picture 2" descr="P:\S_KANER\Office\Projects\BEIT GAVRIEL_08.11.16\Presentation\הדמיות\PL_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" t="3032" r="1753" b="9527"/>
            <a:stretch/>
          </p:blipFill>
          <p:spPr bwMode="auto">
            <a:xfrm>
              <a:off x="142875" y="332656"/>
              <a:ext cx="8855990" cy="3558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מלבן 4"/>
            <p:cNvSpPr/>
            <p:nvPr/>
          </p:nvSpPr>
          <p:spPr>
            <a:xfrm>
              <a:off x="861960" y="528745"/>
              <a:ext cx="8136904" cy="2999573"/>
            </a:xfrm>
            <a:prstGeom prst="rect">
              <a:avLst/>
            </a:prstGeom>
            <a:blipFill dpi="0" rotWithShape="1">
              <a:blip r:embed="rId3">
                <a:alphaModFix amt="76000"/>
              </a:blip>
              <a:srcRect/>
              <a:stretch>
                <a:fillRect b="-10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96136" y="3521622"/>
            <a:ext cx="320312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002060"/>
                </a:solidFill>
              </a:rPr>
              <a:t>קומת קרקע – שטחי בנייה חדשים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7089" y="2314691"/>
            <a:ext cx="1160895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אולמות קולנוע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2" y="2602723"/>
            <a:ext cx="909224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חלל כניסה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2482" y="2890754"/>
            <a:ext cx="95410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סגירת פטיו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9533" y="1162563"/>
            <a:ext cx="51328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מזנון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2738" y="2190418"/>
            <a:ext cx="28405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8067" y="2342818"/>
            <a:ext cx="28405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5895" y="2118412"/>
            <a:ext cx="28405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0437" y="1316451"/>
            <a:ext cx="28405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4</a:t>
            </a:r>
          </a:p>
        </p:txBody>
      </p:sp>
      <p:graphicFrame>
        <p:nvGraphicFramePr>
          <p:cNvPr id="15" name="טבלה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566937"/>
              </p:ext>
            </p:extLst>
          </p:nvPr>
        </p:nvGraphicFramePr>
        <p:xfrm>
          <a:off x="4908375" y="4221088"/>
          <a:ext cx="3984105" cy="1508760"/>
        </p:xfrm>
        <a:graphic>
          <a:graphicData uri="http://schemas.openxmlformats.org/drawingml/2006/table">
            <a:tbl>
              <a:tblPr rtl="1" firstRow="1" bandRow="1" bandCol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212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0" dirty="0">
                          <a:solidFill>
                            <a:schemeClr val="tx1"/>
                          </a:solidFill>
                        </a:rPr>
                        <a:t>1-  חלל כניסה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59.71</a:t>
                      </a:r>
                      <a:r>
                        <a:rPr lang="he-IL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מ"ר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2-  סגירת פטיו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151.36מ"ר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3-  אולמות</a:t>
                      </a:r>
                      <a:r>
                        <a:rPr lang="he-IL" baseline="0" dirty="0"/>
                        <a:t> </a:t>
                      </a:r>
                      <a:r>
                        <a:rPr lang="he-IL" dirty="0"/>
                        <a:t>קולנוע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301.26</a:t>
                      </a:r>
                      <a:r>
                        <a:rPr lang="he-IL" baseline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מ"ר</a:t>
                      </a:r>
                      <a:endParaRPr lang="he-IL" dirty="0">
                        <a:solidFill>
                          <a:schemeClr val="tx1"/>
                        </a:solidFill>
                        <a:latin typeface="+mn-lt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4-  מזנון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62.59 מ"ר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660232" y="5805264"/>
            <a:ext cx="222890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sz="2000" dirty="0"/>
              <a:t>סה"כ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18949" y="5805264"/>
            <a:ext cx="174128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en-US" sz="2000" dirty="0"/>
              <a:t>574.92</a:t>
            </a:r>
            <a:r>
              <a:rPr lang="he-IL" dirty="0"/>
              <a:t>מ"ר</a:t>
            </a:r>
          </a:p>
        </p:txBody>
      </p:sp>
      <p:sp>
        <p:nvSpPr>
          <p:cNvPr id="19" name="מלבן 18"/>
          <p:cNvSpPr/>
          <p:nvPr/>
        </p:nvSpPr>
        <p:spPr>
          <a:xfrm>
            <a:off x="4915605" y="4221088"/>
            <a:ext cx="3973531" cy="149983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TextBox 21"/>
          <p:cNvSpPr txBox="1"/>
          <p:nvPr/>
        </p:nvSpPr>
        <p:spPr>
          <a:xfrm>
            <a:off x="6523459" y="2072751"/>
            <a:ext cx="34496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/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16016" y="6309320"/>
            <a:ext cx="4068742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לובי כניסה סגור קיים בפועל – בהיתר מופיע כשטח חיצוני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48464" y="6237312"/>
            <a:ext cx="34496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52748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6"/>
          <a:stretch/>
        </p:blipFill>
        <p:spPr>
          <a:xfrm>
            <a:off x="791580" y="1268760"/>
            <a:ext cx="7560840" cy="4744289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אזור המזנון העתידי</a:t>
            </a:r>
          </a:p>
        </p:txBody>
      </p:sp>
    </p:spTree>
    <p:extLst>
      <p:ext uri="{BB962C8B-B14F-4D97-AF65-F5344CB8AC3E}">
        <p14:creationId xmlns:p14="http://schemas.microsoft.com/office/powerpoint/2010/main" val="3806370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המזנון הפנימי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777680" y="5589240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לכיוון לובי הכניסה לקולנוע</a:t>
            </a:r>
          </a:p>
        </p:txBody>
      </p:sp>
    </p:spTree>
    <p:extLst>
      <p:ext uri="{BB962C8B-B14F-4D97-AF65-F5344CB8AC3E}">
        <p14:creationId xmlns:p14="http://schemas.microsoft.com/office/powerpoint/2010/main" val="3123299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640960" cy="5562618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אזור הקופות מצב קיים </a:t>
            </a:r>
          </a:p>
        </p:txBody>
      </p:sp>
    </p:spTree>
    <p:extLst>
      <p:ext uri="{BB962C8B-B14F-4D97-AF65-F5344CB8AC3E}">
        <p14:creationId xmlns:p14="http://schemas.microsoft.com/office/powerpoint/2010/main" val="2314101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הקופות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705672" y="5589240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קדמי</a:t>
            </a:r>
          </a:p>
        </p:txBody>
      </p:sp>
    </p:spTree>
    <p:extLst>
      <p:ext uri="{BB962C8B-B14F-4D97-AF65-F5344CB8AC3E}">
        <p14:creationId xmlns:p14="http://schemas.microsoft.com/office/powerpoint/2010/main" val="3715617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6" b="6074"/>
          <a:stretch/>
        </p:blipFill>
        <p:spPr bwMode="auto">
          <a:xfrm>
            <a:off x="363040" y="343537"/>
            <a:ext cx="5523629" cy="435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Bildergebnis für seating stones knoll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2" b="30469"/>
          <a:stretch/>
        </p:blipFill>
        <p:spPr bwMode="auto">
          <a:xfrm>
            <a:off x="3489696" y="4751816"/>
            <a:ext cx="5305425" cy="19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מחבר מרפקי 3"/>
          <p:cNvCxnSpPr>
            <a:endCxn id="3" idx="0"/>
          </p:cNvCxnSpPr>
          <p:nvPr/>
        </p:nvCxnSpPr>
        <p:spPr>
          <a:xfrm>
            <a:off x="4151104" y="3068232"/>
            <a:ext cx="1991305" cy="1683584"/>
          </a:xfrm>
          <a:prstGeom prst="bentConnector2">
            <a:avLst/>
          </a:prstGeom>
          <a:ln w="38100">
            <a:headEnd type="arrow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כותרת 1"/>
          <p:cNvSpPr txBox="1">
            <a:spLocks/>
          </p:cNvSpPr>
          <p:nvPr/>
        </p:nvSpPr>
        <p:spPr>
          <a:xfrm>
            <a:off x="122528" y="3970152"/>
            <a:ext cx="8383888" cy="1051546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he-IL" dirty="0"/>
          </a:p>
        </p:txBody>
      </p:sp>
      <p:sp>
        <p:nvSpPr>
          <p:cNvPr id="26" name="TextBox 25"/>
          <p:cNvSpPr txBox="1"/>
          <p:nvPr/>
        </p:nvSpPr>
        <p:spPr>
          <a:xfrm>
            <a:off x="6337115" y="4419011"/>
            <a:ext cx="21907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SEATING STONES</a:t>
            </a:r>
          </a:p>
          <a:p>
            <a:r>
              <a:rPr lang="en-US" sz="1400" dirty="0"/>
              <a:t>BY WALTER KNOLL</a:t>
            </a:r>
            <a:endParaRPr lang="he-IL" sz="1400" dirty="0"/>
          </a:p>
        </p:txBody>
      </p:sp>
      <p:sp>
        <p:nvSpPr>
          <p:cNvPr id="9" name="כותרת 1"/>
          <p:cNvSpPr txBox="1">
            <a:spLocks/>
          </p:cNvSpPr>
          <p:nvPr/>
        </p:nvSpPr>
        <p:spPr>
          <a:xfrm>
            <a:off x="3124854" y="336815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תכנית לובי קולנוע</a:t>
            </a:r>
          </a:p>
        </p:txBody>
      </p:sp>
    </p:spTree>
    <p:extLst>
      <p:ext uri="{BB962C8B-B14F-4D97-AF65-F5344CB8AC3E}">
        <p14:creationId xmlns:p14="http://schemas.microsoft.com/office/powerpoint/2010/main" val="2252484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16"/>
            <a:ext cx="7659223" cy="5743097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לובי הקולנוע מצב קיים</a:t>
            </a:r>
          </a:p>
        </p:txBody>
      </p:sp>
    </p:spTree>
    <p:extLst>
      <p:ext uri="{BB962C8B-B14F-4D97-AF65-F5344CB8AC3E}">
        <p14:creationId xmlns:p14="http://schemas.microsoft.com/office/powerpoint/2010/main" val="1991428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לובי הקולנוע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777680" y="5589240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לכיוון מעבר כניסה לאולמות</a:t>
            </a:r>
          </a:p>
        </p:txBody>
      </p:sp>
    </p:spTree>
    <p:extLst>
      <p:ext uri="{BB962C8B-B14F-4D97-AF65-F5344CB8AC3E}">
        <p14:creationId xmlns:p14="http://schemas.microsoft.com/office/powerpoint/2010/main" val="188805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לובי הקולנוע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345632" y="5589240"/>
            <a:ext cx="4546848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לכיוון דלפק הגשה מזנון  פנימי</a:t>
            </a:r>
          </a:p>
        </p:txBody>
      </p:sp>
    </p:spTree>
    <p:extLst>
      <p:ext uri="{BB962C8B-B14F-4D97-AF65-F5344CB8AC3E}">
        <p14:creationId xmlns:p14="http://schemas.microsoft.com/office/powerpoint/2010/main" val="291916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24744"/>
            <a:ext cx="4032448" cy="5376598"/>
          </a:xfrm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מעבר כניסה לאולמות – מצב קיים</a:t>
            </a:r>
          </a:p>
        </p:txBody>
      </p:sp>
    </p:spTree>
    <p:extLst>
      <p:ext uri="{BB962C8B-B14F-4D97-AF65-F5344CB8AC3E}">
        <p14:creationId xmlns:p14="http://schemas.microsoft.com/office/powerpoint/2010/main" val="3736487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9022080" cy="4251655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מעבר כניסה לאולמות -  תכנון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1969368" y="5517232"/>
            <a:ext cx="6923112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מהלובי אל מעבר צ'רלי צ'פלין , מייקל ג'קסון</a:t>
            </a:r>
          </a:p>
        </p:txBody>
      </p:sp>
    </p:spTree>
    <p:extLst>
      <p:ext uri="{BB962C8B-B14F-4D97-AF65-F5344CB8AC3E}">
        <p14:creationId xmlns:p14="http://schemas.microsoft.com/office/powerpoint/2010/main" val="3833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8640"/>
            <a:ext cx="8831138" cy="55181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5335041" y="5949280"/>
            <a:ext cx="340830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>
                <a:solidFill>
                  <a:srgbClr val="002060"/>
                </a:solidFill>
              </a:rPr>
              <a:t>קומת קרקע – אזורי השיפוץ</a:t>
            </a:r>
          </a:p>
        </p:txBody>
      </p:sp>
    </p:spTree>
    <p:extLst>
      <p:ext uri="{BB962C8B-B14F-4D97-AF65-F5344CB8AC3E}">
        <p14:creationId xmlns:p14="http://schemas.microsoft.com/office/powerpoint/2010/main" val="2366893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9022080" cy="4251655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לובי הקולנוע תכנון מוצע</a:t>
            </a:r>
          </a:p>
        </p:txBody>
      </p:sp>
      <p:sp>
        <p:nvSpPr>
          <p:cNvPr id="8" name="כותרת 1"/>
          <p:cNvSpPr txBox="1">
            <a:spLocks/>
          </p:cNvSpPr>
          <p:nvPr/>
        </p:nvSpPr>
        <p:spPr>
          <a:xfrm>
            <a:off x="1321296" y="5517232"/>
            <a:ext cx="7571184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מהלובי אל מעבר </a:t>
            </a:r>
            <a:r>
              <a:rPr lang="he-IL" sz="2400" dirty="0" err="1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שילגייה</a:t>
            </a:r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, מיני ומיקי מאוס, סלבדור דאלי</a:t>
            </a:r>
          </a:p>
        </p:txBody>
      </p:sp>
    </p:spTree>
    <p:extLst>
      <p:ext uri="{BB962C8B-B14F-4D97-AF65-F5344CB8AC3E}">
        <p14:creationId xmlns:p14="http://schemas.microsoft.com/office/powerpoint/2010/main" val="720095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לובי הקולנוע תכנון מוצע</a:t>
            </a:r>
          </a:p>
        </p:txBody>
      </p:sp>
      <p:sp>
        <p:nvSpPr>
          <p:cNvPr id="8" name="כותרת 1"/>
          <p:cNvSpPr txBox="1">
            <a:spLocks/>
          </p:cNvSpPr>
          <p:nvPr/>
        </p:nvSpPr>
        <p:spPr>
          <a:xfrm>
            <a:off x="1321296" y="5517232"/>
            <a:ext cx="7571184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מהלובי אל מעבר קלינט איסטווד והאינדיאני הדוהר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07932"/>
            <a:ext cx="8991600" cy="423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844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745745"/>
            <a:ext cx="8496944" cy="602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5953650"/>
            <a:ext cx="93198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70+2</a:t>
            </a:r>
            <a:endParaRPr lang="he-IL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609820" y="5953650"/>
            <a:ext cx="8718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dirty="0"/>
              <a:t>70+2</a:t>
            </a:r>
            <a:endParaRPr lang="he-IL" sz="2000" dirty="0"/>
          </a:p>
        </p:txBody>
      </p:sp>
      <p:sp>
        <p:nvSpPr>
          <p:cNvPr id="8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תכנית האולמות החדשים בפטיו הפנימי</a:t>
            </a:r>
          </a:p>
        </p:txBody>
      </p:sp>
    </p:spTree>
    <p:extLst>
      <p:ext uri="{BB962C8B-B14F-4D97-AF65-F5344CB8AC3E}">
        <p14:creationId xmlns:p14="http://schemas.microsoft.com/office/powerpoint/2010/main" val="753510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אולם קולנוע חדש</a:t>
            </a:r>
          </a:p>
        </p:txBody>
      </p:sp>
    </p:spTree>
    <p:extLst>
      <p:ext uri="{BB962C8B-B14F-4D97-AF65-F5344CB8AC3E}">
        <p14:creationId xmlns:p14="http://schemas.microsoft.com/office/powerpoint/2010/main" val="795454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8991600" cy="423729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אולם קולנוע חדש</a:t>
            </a:r>
          </a:p>
        </p:txBody>
      </p:sp>
    </p:spTree>
    <p:extLst>
      <p:ext uri="{BB962C8B-B14F-4D97-AF65-F5344CB8AC3E}">
        <p14:creationId xmlns:p14="http://schemas.microsoft.com/office/powerpoint/2010/main" val="1565571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אולם קולנוע חדש</a:t>
            </a:r>
          </a:p>
        </p:txBody>
      </p:sp>
      <p:pic>
        <p:nvPicPr>
          <p:cNvPr id="4098" name="Picture 2" descr="P:\S_KANER\Office\Projects\BEIT GAVRIEL_08.11.16\Presentation\הדמיות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8991600" cy="423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05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056784" cy="5292588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אזור המזנון החיצוני המתוכנן</a:t>
            </a:r>
          </a:p>
        </p:txBody>
      </p:sp>
    </p:spTree>
    <p:extLst>
      <p:ext uri="{BB962C8B-B14F-4D97-AF65-F5344CB8AC3E}">
        <p14:creationId xmlns:p14="http://schemas.microsoft.com/office/powerpoint/2010/main" val="2732205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" y="1268760"/>
            <a:ext cx="8773988" cy="4134742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המזנון החיצוני -  מצב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1825352" y="5517232"/>
            <a:ext cx="6923112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אל המזנון מכיוון צפון-מערב</a:t>
            </a:r>
          </a:p>
        </p:txBody>
      </p:sp>
    </p:spTree>
    <p:extLst>
      <p:ext uri="{BB962C8B-B14F-4D97-AF65-F5344CB8AC3E}">
        <p14:creationId xmlns:p14="http://schemas.microsoft.com/office/powerpoint/2010/main" val="1768542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המזנון החיצוני -  מצב מוצע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1897360" y="5589240"/>
            <a:ext cx="6923112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אל המזנון מכיוון צפון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6" y="1268760"/>
            <a:ext cx="8777528" cy="413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734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" y="5263202"/>
            <a:ext cx="2121215" cy="1060608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1" y="0"/>
            <a:ext cx="9144000" cy="5767258"/>
          </a:xfrm>
          <a:prstGeom prst="rect">
            <a:avLst/>
          </a:prstGeom>
          <a:blipFill dpi="0" rotWithShape="1">
            <a:blip r:embed="rId3">
              <a:alphaModFix amt="21000"/>
            </a:blip>
            <a:srcRect/>
            <a:stretch>
              <a:fillRect l="-12212" r="-16149" b="-10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44960" y="1496973"/>
            <a:ext cx="8203504" cy="4524315"/>
          </a:xfrm>
        </p:spPr>
        <p:txBody>
          <a:bodyPr>
            <a:spAutoFit/>
          </a:bodyPr>
          <a:lstStyle/>
          <a:p>
            <a:pPr algn="ctr"/>
            <a:br>
              <a:rPr lang="he-IL" sz="7200" dirty="0">
                <a:solidFill>
                  <a:srgbClr val="002060"/>
                </a:solidFill>
              </a:rPr>
            </a:br>
            <a:r>
              <a:rPr lang="he-IL" sz="7200" dirty="0">
                <a:solidFill>
                  <a:srgbClr val="002060"/>
                </a:solidFill>
              </a:rPr>
              <a:t> </a:t>
            </a:r>
            <a:r>
              <a:rPr lang="he-IL" sz="7200" dirty="0">
                <a:solidFill>
                  <a:srgbClr val="002060"/>
                </a:solidFill>
                <a:cs typeface="+mn-cs"/>
              </a:rPr>
              <a:t>תודה רבה</a:t>
            </a:r>
            <a:br>
              <a:rPr lang="he-IL" sz="7200" dirty="0">
                <a:solidFill>
                  <a:srgbClr val="002060"/>
                </a:solidFill>
                <a:cs typeface="+mn-cs"/>
              </a:rPr>
            </a:br>
            <a:br>
              <a:rPr lang="he-IL" sz="7200" dirty="0">
                <a:solidFill>
                  <a:srgbClr val="002060"/>
                </a:solidFill>
                <a:cs typeface="+mn-cs"/>
              </a:rPr>
            </a:br>
            <a:endParaRPr lang="he-IL" sz="72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3075" name="Picture 3" descr="P:\S_KANER\Office\Projects\BEIT GAVRIEL_08.11.16\Presentation\הדמיות\אולם ימין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1" y="5284500"/>
            <a:ext cx="2160239" cy="10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:\S_KANER\Office\Projects\BEIT GAVRIEL_08.11.16\Presentation\הדמיות\חלל כניסה מורחב פנים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63" y="5269090"/>
            <a:ext cx="2192937" cy="103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:\S_KANER\Office\Projects\BEIT GAVRIEL_08.11.16\Presentation\הדמיות\כניסה תקרה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14" y="5274457"/>
            <a:ext cx="2181546" cy="10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:\S_KANER\Office\Projects\BEIT GAVRIEL_08.11.16\Presentation\הדמיות\לובי לצד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68" y="5300866"/>
            <a:ext cx="2139228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P:\S_KANER\Office\Projects\BEIT GAVRIEL_08.11.16\Presentation\הדמיות\מזנון קדמי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6" y="548680"/>
            <a:ext cx="2160239" cy="101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P:\S_KANER\Office\Projects\BEIT GAVRIEL_08.11.16\Presentation\הדמיות\קופות שמאל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6291"/>
            <a:ext cx="2186527" cy="10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:\S_KANER\Office\Projects\BEIT GAVRIEL_08.11.16\Presentation\הדמיות\22831443_10155871973955956_391286994_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61" y="524647"/>
            <a:ext cx="2211236" cy="104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מחבר ישר 6"/>
          <p:cNvCxnSpPr/>
          <p:nvPr/>
        </p:nvCxnSpPr>
        <p:spPr>
          <a:xfrm>
            <a:off x="116926" y="1700808"/>
            <a:ext cx="8919571" cy="0"/>
          </a:xfrm>
          <a:prstGeom prst="line">
            <a:avLst/>
          </a:prstGeom>
          <a:ln w="222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/>
          <p:cNvCxnSpPr/>
          <p:nvPr/>
        </p:nvCxnSpPr>
        <p:spPr>
          <a:xfrm>
            <a:off x="107504" y="5157192"/>
            <a:ext cx="8919571" cy="0"/>
          </a:xfrm>
          <a:prstGeom prst="line">
            <a:avLst/>
          </a:prstGeom>
          <a:ln w="222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3" name="Picture 11" descr="P:\S_KANER\Office\Projects\BEIT GAVRIEL_08.11.16\Presentation\הדמיות\מסדרון פנים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6291"/>
            <a:ext cx="2186531" cy="10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מחבר ישר 19"/>
          <p:cNvCxnSpPr/>
          <p:nvPr/>
        </p:nvCxnSpPr>
        <p:spPr>
          <a:xfrm>
            <a:off x="107504" y="404664"/>
            <a:ext cx="8919571" cy="0"/>
          </a:xfrm>
          <a:prstGeom prst="line">
            <a:avLst/>
          </a:prstGeom>
          <a:ln w="222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>
            <a:off x="107504" y="6453336"/>
            <a:ext cx="8919571" cy="0"/>
          </a:xfrm>
          <a:prstGeom prst="line">
            <a:avLst/>
          </a:prstGeom>
          <a:ln w="222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777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6271D3-ABCE-4E71-8451-B16DBF29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A281756-1F7F-461C-9A1E-38A12B826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E1B06CB-74D6-4D03-BDCA-3D2F1FF8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671512"/>
            <a:ext cx="8782050" cy="5514975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7651820-716D-4C59-B5A7-6B8CC9EB466C}"/>
              </a:ext>
            </a:extLst>
          </p:cNvPr>
          <p:cNvSpPr txBox="1"/>
          <p:nvPr/>
        </p:nvSpPr>
        <p:spPr>
          <a:xfrm>
            <a:off x="899592" y="6309320"/>
            <a:ext cx="70567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תוכנית השיפוץ אחרי שינויים ליציאה למכרז , אושר בדירקטוריון   אוגוסט 2020</a:t>
            </a:r>
          </a:p>
        </p:txBody>
      </p:sp>
    </p:spTree>
    <p:extLst>
      <p:ext uri="{BB962C8B-B14F-4D97-AF65-F5344CB8AC3E}">
        <p14:creationId xmlns:p14="http://schemas.microsoft.com/office/powerpoint/2010/main" val="1356463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חזית רחבת כניסה </a:t>
            </a:r>
            <a:b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</a:br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מצב קיים </a:t>
            </a: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814567" cy="4487335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0" y="5805264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אל הכניסה הקיימת</a:t>
            </a:r>
          </a:p>
        </p:txBody>
      </p:sp>
    </p:spTree>
    <p:extLst>
      <p:ext uri="{BB962C8B-B14F-4D97-AF65-F5344CB8AC3E}">
        <p14:creationId xmlns:p14="http://schemas.microsoft.com/office/powerpoint/2010/main" val="513896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814567" cy="4487335"/>
          </a:xfr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חזית רחבת כניסה </a:t>
            </a:r>
            <a:b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</a:br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מצב מוצע 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572000" y="5805264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אל הכניסה המורחבת</a:t>
            </a:r>
          </a:p>
        </p:txBody>
      </p:sp>
    </p:spTree>
    <p:extLst>
      <p:ext uri="{BB962C8B-B14F-4D97-AF65-F5344CB8AC3E}">
        <p14:creationId xmlns:p14="http://schemas.microsoft.com/office/powerpoint/2010/main" val="2708825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" y="1196752"/>
            <a:ext cx="8991600" cy="4237292"/>
          </a:xfrm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חלל כניסה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572000" y="5365966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קדמי אל הכניסה</a:t>
            </a:r>
          </a:p>
        </p:txBody>
      </p:sp>
    </p:spTree>
    <p:extLst>
      <p:ext uri="{BB962C8B-B14F-4D97-AF65-F5344CB8AC3E}">
        <p14:creationId xmlns:p14="http://schemas.microsoft.com/office/powerpoint/2010/main" val="1997526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" y="1268760"/>
            <a:ext cx="8991600" cy="4237292"/>
          </a:xfrm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חלל כניסה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921696" y="5459216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מכיוון מערב</a:t>
            </a:r>
          </a:p>
        </p:txBody>
      </p:sp>
    </p:spTree>
    <p:extLst>
      <p:ext uri="{BB962C8B-B14F-4D97-AF65-F5344CB8AC3E}">
        <p14:creationId xmlns:p14="http://schemas.microsoft.com/office/powerpoint/2010/main" val="4290055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" y="1412776"/>
            <a:ext cx="8991600" cy="4237292"/>
          </a:xfrm>
        </p:spPr>
      </p:pic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חלל כניסה</a:t>
            </a:r>
          </a:p>
        </p:txBody>
      </p:sp>
      <p:sp>
        <p:nvSpPr>
          <p:cNvPr id="6" name="כותרת 1"/>
          <p:cNvSpPr txBox="1">
            <a:spLocks/>
          </p:cNvSpPr>
          <p:nvPr/>
        </p:nvSpPr>
        <p:spPr>
          <a:xfrm>
            <a:off x="4572000" y="5805264"/>
            <a:ext cx="4114800" cy="8501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dirty="0">
                <a:solidFill>
                  <a:srgbClr val="002060"/>
                </a:solidFill>
                <a:latin typeface="Guttman Kav" panose="02010401010101010101" pitchFamily="2" charset="-79"/>
                <a:cs typeface="+mn-cs"/>
              </a:rPr>
              <a:t>מבט אל התקרה </a:t>
            </a:r>
          </a:p>
        </p:txBody>
      </p:sp>
    </p:spTree>
    <p:extLst>
      <p:ext uri="{BB962C8B-B14F-4D97-AF65-F5344CB8AC3E}">
        <p14:creationId xmlns:p14="http://schemas.microsoft.com/office/powerpoint/2010/main" val="410864382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</TotalTime>
  <Words>325</Words>
  <Application>Microsoft Office PowerPoint</Application>
  <PresentationFormat>‫הצגה על המסך (4:3)</PresentationFormat>
  <Paragraphs>84</Paragraphs>
  <Slides>39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39</vt:i4>
      </vt:variant>
    </vt:vector>
  </HeadingPairs>
  <TitlesOfParts>
    <vt:vector size="43" baseType="lpstr">
      <vt:lpstr>Arial</vt:lpstr>
      <vt:lpstr>Calibri</vt:lpstr>
      <vt:lpstr>Guttman Kav</vt:lpstr>
      <vt:lpstr>ערכת נושא Office</vt:lpstr>
      <vt:lpstr>  בית גבריאל  </vt:lpstr>
      <vt:lpstr>מצגת של PowerPoint‏</vt:lpstr>
      <vt:lpstr>מצגת של PowerPoint‏</vt:lpstr>
      <vt:lpstr>מצגת של PowerPoint‏</vt:lpstr>
      <vt:lpstr>חזית רחבת כניסה  מצב קיים </vt:lpstr>
      <vt:lpstr>מצגת של PowerPoint‏</vt:lpstr>
      <vt:lpstr>חלל כניסה</vt:lpstr>
      <vt:lpstr>חלל כניסה</vt:lpstr>
      <vt:lpstr>חלל כניסה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 תודה רבה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שיפוץ  בית גבריאל</dc:title>
  <dc:creator>שאול קנר</dc:creator>
  <cp:lastModifiedBy>noam shohet</cp:lastModifiedBy>
  <cp:revision>52</cp:revision>
  <dcterms:created xsi:type="dcterms:W3CDTF">2017-10-24T08:07:12Z</dcterms:created>
  <dcterms:modified xsi:type="dcterms:W3CDTF">2020-09-03T10:18:32Z</dcterms:modified>
</cp:coreProperties>
</file>